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1" r:id="rId3"/>
    <p:sldId id="281" r:id="rId4"/>
    <p:sldId id="282" r:id="rId5"/>
    <p:sldId id="264" r:id="rId6"/>
    <p:sldId id="286" r:id="rId7"/>
    <p:sldId id="290" r:id="rId8"/>
    <p:sldId id="284" r:id="rId9"/>
    <p:sldId id="292" r:id="rId10"/>
    <p:sldId id="289" r:id="rId11"/>
    <p:sldId id="288" r:id="rId12"/>
    <p:sldId id="287" r:id="rId13"/>
    <p:sldId id="268" r:id="rId14"/>
    <p:sldId id="276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h Beer" initials="E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73" autoAdjust="0"/>
  </p:normalViewPr>
  <p:slideViewPr>
    <p:cSldViewPr snapToGrid="0">
      <p:cViewPr varScale="1">
        <p:scale>
          <a:sx n="100" d="100"/>
          <a:sy n="100" d="100"/>
        </p:scale>
        <p:origin x="216" y="96"/>
      </p:cViewPr>
      <p:guideLst>
        <p:guide pos="3840"/>
        <p:guide pos="39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30F-B2E0-48E7-84B4-AA3D2953B16E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1FED8-73A9-4EA3-A39A-6CAA1F99EA7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81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363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7313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576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1FED8-73A9-4EA3-A39A-6CAA1F99EA7F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4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496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9160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15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756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272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048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681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012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79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8431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13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8700-B848-4B5B-8BBD-4640A79809EF}" type="datetimeFigureOut">
              <a:rPr lang="de-CH" smtClean="0"/>
              <a:t>22.11.2016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C2EA-DC81-42F0-B80B-DFD8652BDF4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943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2064" y="1886060"/>
            <a:ext cx="9144000" cy="4324865"/>
          </a:xfrm>
        </p:spPr>
        <p:txBody>
          <a:bodyPr/>
          <a:lstStyle/>
          <a:p>
            <a:pPr algn="l"/>
            <a:endParaRPr lang="de-CH" dirty="0" smtClean="0"/>
          </a:p>
          <a:p>
            <a:pPr algn="l"/>
            <a:r>
              <a:rPr lang="de-CH" sz="3200" b="1" dirty="0" smtClean="0"/>
              <a:t>Traktandum 3     Projekt </a:t>
            </a:r>
            <a:r>
              <a:rPr lang="de-CH" sz="3200" b="1" dirty="0" smtClean="0"/>
              <a:t>Solaranlage MZA</a:t>
            </a:r>
          </a:p>
          <a:p>
            <a:pPr algn="l"/>
            <a:endParaRPr lang="de-CH" dirty="0" smtClean="0"/>
          </a:p>
          <a:p>
            <a:pPr algn="l"/>
            <a:endParaRPr lang="de-CH" dirty="0" smtClean="0"/>
          </a:p>
          <a:p>
            <a:pPr algn="l"/>
            <a:r>
              <a:rPr lang="de-CH" dirty="0" smtClean="0"/>
              <a:t>Beat </a:t>
            </a:r>
            <a:r>
              <a:rPr lang="de-CH" dirty="0" err="1" smtClean="0"/>
              <a:t>Gattlen</a:t>
            </a:r>
            <a:endParaRPr lang="de-CH" dirty="0" smtClean="0"/>
          </a:p>
          <a:p>
            <a:pPr algn="l"/>
            <a:r>
              <a:rPr lang="de-CH" dirty="0" smtClean="0"/>
              <a:t>Gemeinderat Halten, Ressort Finanzen</a:t>
            </a:r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71" y="529677"/>
            <a:ext cx="864572" cy="958415"/>
          </a:xfrm>
          <a:prstGeom prst="rect">
            <a:avLst/>
          </a:prstGeom>
        </p:spPr>
      </p:pic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0037" y="1608364"/>
            <a:ext cx="9144000" cy="626008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/>
              <a:t>Solarthermie			</a:t>
            </a:r>
            <a:r>
              <a:rPr lang="de-DE" sz="2800" b="1" dirty="0"/>
              <a:t> </a:t>
            </a:r>
            <a:r>
              <a:rPr lang="de-DE" sz="2800" b="1" dirty="0" smtClean="0"/>
              <a:t>  Stromproduktion</a:t>
            </a:r>
            <a:endParaRPr lang="de-CH" sz="2800" b="1" dirty="0" smtClean="0"/>
          </a:p>
          <a:p>
            <a:pPr algn="l"/>
            <a:endParaRPr lang="de-CH" dirty="0"/>
          </a:p>
          <a:p>
            <a:pPr algn="l"/>
            <a:endParaRPr lang="de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4" y="367270"/>
            <a:ext cx="864572" cy="958415"/>
          </a:xfrm>
          <a:prstGeom prst="rect">
            <a:avLst/>
          </a:prstGeom>
        </p:spPr>
      </p:pic>
      <p:pic>
        <p:nvPicPr>
          <p:cNvPr id="1030" name="Picture 6" descr="http://sms.ckw.ch/content/ckwsms/de/startseite/mittelstufe/solaranlage-erklaert/_jcr_content/contentPar/textimage_2/image.ckwspooler.ckwsms_text_image_big.png/13910885313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04" y="2075330"/>
            <a:ext cx="4659733" cy="263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dn.daa.net/images/solarthermie/thermische-solaranlage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6" y="2144566"/>
            <a:ext cx="2211501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813034" y="4717014"/>
            <a:ext cx="3922869" cy="15881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ROI = 27 Jahre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DE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Wingdings"/>
              <a:buChar char="à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Optimierung nur durch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grösseren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Wasserspeicher (Boiler) möglich 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Wingdings"/>
              <a:buChar char="à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Als Heizung direkt nutzbar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297360" y="4717014"/>
            <a:ext cx="4628255" cy="1643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ROI = 15 Jahre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de-DE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Wingdings"/>
              <a:buChar char="à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Optimierung durch Einmalvergütung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Wingdings"/>
              <a:buChar char="à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Optimierung durch Batteriespeicher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Wingdings"/>
              <a:buChar char="à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Optimierung durch intelligente Verteilung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1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5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32073" y="1502233"/>
            <a:ext cx="9946814" cy="62600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e-DE" sz="2800" b="1" dirty="0" smtClean="0"/>
              <a:t>Pro/Contra				  Solarthermie		      Photovoltaik</a:t>
            </a:r>
            <a:endParaRPr lang="de-CH" sz="2800" b="1" dirty="0" smtClean="0"/>
          </a:p>
          <a:p>
            <a:pPr algn="l"/>
            <a:endParaRPr lang="de-CH" dirty="0"/>
          </a:p>
          <a:p>
            <a:pPr algn="l"/>
            <a:endParaRPr lang="de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38" y="375435"/>
            <a:ext cx="864572" cy="95841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42965" y="2334986"/>
            <a:ext cx="395518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Jährliche CO2 Einsparung von 38‘000kg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Investitionsverzögerung (Ersatz Heizung </a:t>
            </a:r>
            <a:br>
              <a:rPr lang="de-DE" dirty="0" smtClean="0"/>
            </a:br>
            <a:r>
              <a:rPr lang="de-DE" dirty="0" smtClean="0"/>
              <a:t>durch Schonung)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Gemeinde als Vorbild</a:t>
            </a:r>
          </a:p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dirty="0" smtClean="0"/>
              <a:t>Amortisationsdauer</a:t>
            </a:r>
            <a:endParaRPr lang="de-CH" dirty="0"/>
          </a:p>
        </p:txBody>
      </p:sp>
      <p:sp>
        <p:nvSpPr>
          <p:cNvPr id="4" name="Stern mit 5 Zacken 3"/>
          <p:cNvSpPr/>
          <p:nvPr/>
        </p:nvSpPr>
        <p:spPr>
          <a:xfrm>
            <a:off x="6180364" y="2277836"/>
            <a:ext cx="530679" cy="498021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tern mit 5 Zacken 8"/>
          <p:cNvSpPr/>
          <p:nvPr/>
        </p:nvSpPr>
        <p:spPr>
          <a:xfrm>
            <a:off x="9157607" y="2318658"/>
            <a:ext cx="530679" cy="498021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Stern mit 5 Zacken 9"/>
          <p:cNvSpPr/>
          <p:nvPr/>
        </p:nvSpPr>
        <p:spPr>
          <a:xfrm>
            <a:off x="6169484" y="3197652"/>
            <a:ext cx="530679" cy="498021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Stern mit 5 Zacken 13"/>
          <p:cNvSpPr/>
          <p:nvPr/>
        </p:nvSpPr>
        <p:spPr>
          <a:xfrm>
            <a:off x="9146727" y="3238474"/>
            <a:ext cx="530679" cy="498021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Stern mit 5 Zacken 14"/>
          <p:cNvSpPr/>
          <p:nvPr/>
        </p:nvSpPr>
        <p:spPr>
          <a:xfrm>
            <a:off x="6199424" y="4199108"/>
            <a:ext cx="530679" cy="498021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Stern mit 5 Zacken 15"/>
          <p:cNvSpPr/>
          <p:nvPr/>
        </p:nvSpPr>
        <p:spPr>
          <a:xfrm>
            <a:off x="9176667" y="4239930"/>
            <a:ext cx="530679" cy="498021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Stern mit 5 Zacken 16"/>
          <p:cNvSpPr/>
          <p:nvPr/>
        </p:nvSpPr>
        <p:spPr>
          <a:xfrm>
            <a:off x="6229364" y="5094432"/>
            <a:ext cx="530679" cy="498021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Stern mit 5 Zacken 17"/>
          <p:cNvSpPr/>
          <p:nvPr/>
        </p:nvSpPr>
        <p:spPr>
          <a:xfrm>
            <a:off x="9206607" y="5135254"/>
            <a:ext cx="530679" cy="498021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4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9407" y="1431401"/>
            <a:ext cx="9144000" cy="626008"/>
          </a:xfrm>
        </p:spPr>
        <p:txBody>
          <a:bodyPr>
            <a:normAutofit/>
          </a:bodyPr>
          <a:lstStyle/>
          <a:p>
            <a:pPr algn="l"/>
            <a:r>
              <a:rPr lang="de-CH" sz="2800" b="1" dirty="0" smtClean="0"/>
              <a:t>Fazit und Vorgehen bei Umsetzung für </a:t>
            </a:r>
            <a:r>
              <a:rPr lang="de-DE" sz="2800" b="1" dirty="0" smtClean="0"/>
              <a:t>Photovoltaikanlage</a:t>
            </a:r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CH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95" y="416255"/>
            <a:ext cx="864572" cy="95841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15038" y="2158279"/>
            <a:ext cx="62409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PV Anlage auf Turnhalle mit Einmalvergütung und einer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Leistung von </a:t>
            </a:r>
            <a:r>
              <a:rPr lang="de-DE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29,9 kWp (rote Fläche)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Platz auf Anbau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FW-Magazin, Büro, Eingang) «grüner Teil» freihalten für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evt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. spätere 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Solarthermie Anlage</a:t>
            </a:r>
            <a:endParaRPr lang="de-CH" sz="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Investitionsantrag über CHF 90‘000.00 in Budget 2017 aufnehmen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Antrag an GV Dezember 2016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Auftrag an Baukommission nach Bewilligung / Ausschreibung zur Realisierung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CH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41" y="2174584"/>
            <a:ext cx="5096939" cy="383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4091" y="1912131"/>
            <a:ext cx="8273145" cy="2137354"/>
          </a:xfrm>
        </p:spPr>
        <p:txBody>
          <a:bodyPr>
            <a:normAutofit/>
          </a:bodyPr>
          <a:lstStyle/>
          <a:p>
            <a:pPr algn="l"/>
            <a:r>
              <a:rPr lang="de-CH" b="1" dirty="0" smtClean="0"/>
              <a:t>Antrag an GV vom Dezember 2016</a:t>
            </a:r>
          </a:p>
          <a:p>
            <a:pPr algn="l"/>
            <a:endParaRPr lang="de-CH" sz="1600" b="1" dirty="0" smtClean="0"/>
          </a:p>
          <a:p>
            <a:pPr algn="l"/>
            <a:r>
              <a:rPr lang="de-CH" sz="2200" dirty="0" smtClean="0"/>
              <a:t>Kreditbegehren mit einer Investition über CHF 90’000.00 für die Erstellung einer PV Anlage auf dem Dach der MZA mit 29,9kWp per 2017.</a:t>
            </a:r>
          </a:p>
          <a:p>
            <a:pPr algn="l"/>
            <a:endParaRPr lang="de-CH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0" y="359106"/>
            <a:ext cx="864572" cy="958415"/>
          </a:xfrm>
          <a:prstGeom prst="rect">
            <a:avLst/>
          </a:prstGeom>
        </p:spPr>
      </p:pic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1" y="457077"/>
            <a:ext cx="864572" cy="95841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1720" y="170375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CH" b="1" dirty="0" smtClean="0"/>
          </a:p>
          <a:p>
            <a:endParaRPr lang="de-CH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41001" y="2387112"/>
            <a:ext cx="29381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CH" sz="6600" b="1" dirty="0" smtClean="0"/>
              <a:t>Fragen?</a:t>
            </a:r>
            <a:endParaRPr lang="de-CH" sz="6600" b="1" dirty="0"/>
          </a:p>
        </p:txBody>
      </p:sp>
      <p:sp>
        <p:nvSpPr>
          <p:cNvPr id="7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3513" y="1521200"/>
            <a:ext cx="10306051" cy="5132691"/>
          </a:xfrm>
        </p:spPr>
        <p:txBody>
          <a:bodyPr>
            <a:noAutofit/>
          </a:bodyPr>
          <a:lstStyle/>
          <a:p>
            <a:pPr algn="l"/>
            <a:r>
              <a:rPr lang="de-CH" b="1" dirty="0" smtClean="0"/>
              <a:t>Vorprojekt</a:t>
            </a:r>
          </a:p>
          <a:p>
            <a:pPr algn="l"/>
            <a:r>
              <a:rPr lang="de-DE" sz="1800" dirty="0" smtClean="0"/>
              <a:t>Juni	2011	Auftrag GR an UKO, prüfen ob sich MZA für ein Solarprojekt eignet</a:t>
            </a:r>
          </a:p>
          <a:p>
            <a:pPr algn="l">
              <a:spcAft>
                <a:spcPts val="600"/>
              </a:spcAft>
            </a:pPr>
            <a:r>
              <a:rPr lang="de-DE" sz="1800" dirty="0" smtClean="0"/>
              <a:t>März 	2014	UKO bringt folgende Vorschläge in den GR ein:</a:t>
            </a:r>
            <a:br>
              <a:rPr lang="de-DE" sz="1800" dirty="0" smtClean="0"/>
            </a:b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1800" dirty="0" smtClean="0"/>
              <a:t>		1. Variante PV Anlage „Genossenschaft mit Anteilscheinen, Teilbesitz“</a:t>
            </a:r>
            <a:br>
              <a:rPr lang="de-DE" sz="1800" dirty="0" smtClean="0"/>
            </a:br>
            <a:r>
              <a:rPr lang="de-DE" sz="1800" dirty="0" smtClean="0"/>
              <a:t>		2. Variante PV Anlage „Dachvermietung, externer Besitz“</a:t>
            </a:r>
            <a:br>
              <a:rPr lang="de-DE" sz="1800" dirty="0" smtClean="0"/>
            </a:br>
            <a:r>
              <a:rPr lang="de-DE" sz="1800" dirty="0" smtClean="0"/>
              <a:t>		3. Variante PV Anlage 72kWp in „Besitz Gemeinde“</a:t>
            </a:r>
          </a:p>
          <a:p>
            <a:pPr algn="l">
              <a:spcAft>
                <a:spcPts val="600"/>
              </a:spcAft>
            </a:pPr>
            <a:r>
              <a:rPr lang="de-DE" sz="1800" dirty="0" smtClean="0"/>
              <a:t>April	2014	Entscheid im GR fällt Zugunsten Variante 3</a:t>
            </a:r>
          </a:p>
          <a:p>
            <a:pPr algn="l">
              <a:spcAft>
                <a:spcPts val="600"/>
              </a:spcAft>
            </a:pPr>
            <a:r>
              <a:rPr lang="de-DE" sz="1800" dirty="0" smtClean="0"/>
              <a:t>Juni	2014	GR stellt Antrag für Variante 3 an die Generalversammlung Halten</a:t>
            </a:r>
            <a:br>
              <a:rPr lang="de-DE" sz="1800" dirty="0" smtClean="0"/>
            </a:br>
            <a:r>
              <a:rPr lang="de-DE" sz="1800" dirty="0" smtClean="0"/>
              <a:t>		Photovoltaikanlage mit 72kWp, Kreditbegehren: CHF 160‘000.00.</a:t>
            </a:r>
            <a:br>
              <a:rPr lang="de-DE" sz="1800" dirty="0" smtClean="0"/>
            </a:br>
            <a:r>
              <a:rPr lang="de-DE" sz="800" dirty="0" smtClean="0"/>
              <a:t/>
            </a:r>
            <a:br>
              <a:rPr lang="de-DE" sz="800" dirty="0" smtClean="0"/>
            </a:br>
            <a:r>
              <a:rPr lang="de-DE" sz="1800" dirty="0" smtClean="0"/>
              <a:t>		- Umfangreiche Debatte</a:t>
            </a:r>
            <a:br>
              <a:rPr lang="de-DE" sz="1800" dirty="0" smtClean="0"/>
            </a:br>
            <a:r>
              <a:rPr lang="de-DE" sz="1800" dirty="0" smtClean="0"/>
              <a:t>		- Entscheid 40 Nein / 25 Ja</a:t>
            </a:r>
            <a:br>
              <a:rPr lang="de-DE" sz="1800" dirty="0" smtClean="0"/>
            </a:br>
            <a:r>
              <a:rPr lang="de-DE" sz="1800" dirty="0" smtClean="0"/>
              <a:t>		- Nicht ein grundsätzliches Nein.</a:t>
            </a:r>
            <a:br>
              <a:rPr lang="de-DE" sz="1800" dirty="0" smtClean="0"/>
            </a:br>
            <a:r>
              <a:rPr lang="de-DE" sz="1800" dirty="0" smtClean="0"/>
              <a:t>		- Es wird ein neuer, optimierter Vorschlag gewünscht, dabei sollen 		</a:t>
            </a:r>
            <a:br>
              <a:rPr lang="de-DE" sz="1800" dirty="0" smtClean="0"/>
            </a:br>
            <a:r>
              <a:rPr lang="de-DE" sz="1800" dirty="0" smtClean="0"/>
              <a:t>		  umfangreichere Alternativen mit Solarenergie geprüft werden, unter </a:t>
            </a:r>
            <a:br>
              <a:rPr lang="de-DE" sz="1800" dirty="0" smtClean="0"/>
            </a:br>
            <a:r>
              <a:rPr lang="de-DE" sz="1800" dirty="0" smtClean="0"/>
              <a:t>		  anderem eine Warmwasser Variante.</a:t>
            </a:r>
            <a:endParaRPr lang="de-CH" sz="18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27" y="431706"/>
            <a:ext cx="864572" cy="958415"/>
          </a:xfrm>
          <a:prstGeom prst="rect">
            <a:avLst/>
          </a:prstGeom>
        </p:spPr>
      </p:pic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1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89214" y="2100863"/>
            <a:ext cx="10306051" cy="3630465"/>
          </a:xfrm>
        </p:spPr>
        <p:txBody>
          <a:bodyPr>
            <a:normAutofit fontScale="25000" lnSpcReduction="20000"/>
          </a:bodyPr>
          <a:lstStyle/>
          <a:p>
            <a:pPr algn="l">
              <a:spcAft>
                <a:spcPts val="600"/>
              </a:spcAft>
            </a:pPr>
            <a:r>
              <a:rPr lang="de-CH" sz="9600" b="1" dirty="0" smtClean="0"/>
              <a:t>Zielsetzungen neues Projekt</a:t>
            </a:r>
            <a:endParaRPr lang="de-CH" sz="9600" b="1" dirty="0"/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8000" dirty="0" smtClean="0"/>
              <a:t>Bestehende Infrastruktur bestmöglich nutzen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8000" dirty="0" smtClean="0"/>
              <a:t>Falls möglich Schulhaus einbeziehen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8000" dirty="0" smtClean="0"/>
              <a:t>Optimale Versorgungsautonomie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8000" dirty="0" smtClean="0"/>
              <a:t>Effiziente Steuerung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8000" dirty="0" smtClean="0"/>
              <a:t>Sinnvoller ROI, Return on Investment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8000" dirty="0" smtClean="0"/>
              <a:t>Nachhaltiges </a:t>
            </a:r>
            <a:r>
              <a:rPr lang="de-DE" sz="8000" dirty="0"/>
              <a:t>G</a:t>
            </a:r>
            <a:r>
              <a:rPr lang="de-DE" sz="8000" dirty="0" smtClean="0"/>
              <a:t>esamtkonzept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8000" dirty="0" smtClean="0"/>
              <a:t>Optimierte eigene Energieproduktion</a:t>
            </a:r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8000" dirty="0" smtClean="0"/>
              <a:t>Eine Gemeinde mit Solaranlage als Vorbild für eine ökologische Grundhaltung</a:t>
            </a:r>
            <a:endParaRPr lang="de-DE" sz="5500" dirty="0" smtClean="0"/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5500" dirty="0" smtClean="0"/>
          </a:p>
          <a:p>
            <a:pPr marL="685800" indent="-6858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5500" dirty="0" smtClean="0"/>
          </a:p>
          <a:p>
            <a:pPr algn="l">
              <a:spcAft>
                <a:spcPts val="600"/>
              </a:spcAft>
            </a:pPr>
            <a:endParaRPr lang="de-DE" sz="5500" dirty="0" smtClean="0"/>
          </a:p>
          <a:p>
            <a:pPr algn="l">
              <a:spcAft>
                <a:spcPts val="600"/>
              </a:spcAft>
            </a:pPr>
            <a:endParaRPr lang="de-DE" sz="2000" dirty="0" smtClean="0"/>
          </a:p>
          <a:p>
            <a:pPr algn="l">
              <a:spcAft>
                <a:spcPts val="600"/>
              </a:spcAft>
            </a:pP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	</a:t>
            </a:r>
            <a:endParaRPr lang="de-CH" sz="2000" dirty="0" smtClean="0"/>
          </a:p>
          <a:p>
            <a:pPr algn="l"/>
            <a:endParaRPr lang="de-CH" dirty="0" smtClean="0"/>
          </a:p>
          <a:p>
            <a:pPr algn="l"/>
            <a:endParaRPr lang="de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57" y="554170"/>
            <a:ext cx="864572" cy="958415"/>
          </a:xfrm>
          <a:prstGeom prst="rect">
            <a:avLst/>
          </a:prstGeom>
        </p:spPr>
      </p:pic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52499" y="1513035"/>
            <a:ext cx="10306051" cy="5344965"/>
          </a:xfrm>
        </p:spPr>
        <p:txBody>
          <a:bodyPr>
            <a:noAutofit/>
          </a:bodyPr>
          <a:lstStyle/>
          <a:p>
            <a:pPr algn="l"/>
            <a:r>
              <a:rPr lang="de-CH" b="1" dirty="0" smtClean="0"/>
              <a:t>Vorgehensplan neues Projekt</a:t>
            </a:r>
          </a:p>
          <a:p>
            <a:pPr algn="l">
              <a:spcBef>
                <a:spcPts val="600"/>
              </a:spcBef>
            </a:pPr>
            <a:r>
              <a:rPr lang="de-DE" sz="1800" dirty="0" smtClean="0"/>
              <a:t>Dez	2014	Kickoff neues Projekt Solar MZA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März 	2015	Förderprogramme Kanton / Staat klären</a:t>
            </a:r>
            <a:br>
              <a:rPr lang="de-DE" sz="1800" dirty="0" smtClean="0"/>
            </a:br>
            <a:r>
              <a:rPr lang="de-DE" sz="1800" dirty="0" smtClean="0"/>
              <a:t>		Technische Infrastruktur MZA / Schulhaus erfassen</a:t>
            </a:r>
            <a:br>
              <a:rPr lang="de-DE" sz="1800" dirty="0" smtClean="0"/>
            </a:br>
            <a:r>
              <a:rPr lang="de-DE" sz="1800" dirty="0" smtClean="0"/>
              <a:t>		Vorstudie durch Ingenieurbüro / Energieberater vom Kanton erstellen lassen</a:t>
            </a:r>
            <a:br>
              <a:rPr lang="de-DE" sz="1800" dirty="0" smtClean="0"/>
            </a:br>
            <a:r>
              <a:rPr lang="de-DE" sz="1800" dirty="0" smtClean="0"/>
              <a:t>		Adressen von möglichen Firmen evaluieren und offerieren lassen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Aug	2015	Prüfen der Vorstudie von Energieberater / Ingenieur</a:t>
            </a:r>
            <a:br>
              <a:rPr lang="de-DE" sz="1800" dirty="0" smtClean="0"/>
            </a:br>
            <a:r>
              <a:rPr lang="de-DE" sz="1800" dirty="0" smtClean="0"/>
              <a:t>		Prüfen von 4 eingereichten Offerten für Solarthermie Anlage</a:t>
            </a:r>
            <a:br>
              <a:rPr lang="de-DE" sz="1800" dirty="0" smtClean="0"/>
            </a:br>
            <a:r>
              <a:rPr lang="de-DE" sz="1800" dirty="0" smtClean="0"/>
              <a:t>		Erstellen und besprechen der Wirtschaftlichkeitsrechnungen		</a:t>
            </a:r>
            <a:br>
              <a:rPr lang="de-DE" sz="1800" dirty="0" smtClean="0"/>
            </a:br>
            <a:r>
              <a:rPr lang="de-DE" sz="1800" dirty="0" smtClean="0"/>
              <a:t>		Entscheid Verzicht auf Warmwasservariante, Reservation </a:t>
            </a:r>
            <a:r>
              <a:rPr lang="de-DE" sz="1800" dirty="0" err="1" smtClean="0"/>
              <a:t>Dachteil</a:t>
            </a:r>
            <a:r>
              <a:rPr lang="de-DE" sz="1800" dirty="0" smtClean="0"/>
              <a:t> als spätere Option</a:t>
            </a:r>
            <a:br>
              <a:rPr lang="de-DE" sz="1800" dirty="0" smtClean="0"/>
            </a:br>
            <a:r>
              <a:rPr lang="de-DE" sz="1800" dirty="0" smtClean="0"/>
              <a:t>		</a:t>
            </a:r>
            <a:r>
              <a:rPr lang="de-DE" sz="1800" dirty="0"/>
              <a:t>N</a:t>
            </a:r>
            <a:r>
              <a:rPr lang="de-DE" sz="1800" dirty="0" smtClean="0"/>
              <a:t>eue Offerten für Teilvariante PV Anlage einholen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Nov 	2015	Prüfen der Offerten als Teilvariante PV Anlage</a:t>
            </a:r>
            <a:br>
              <a:rPr lang="de-DE" sz="1800" dirty="0" smtClean="0"/>
            </a:br>
            <a:r>
              <a:rPr lang="de-DE" sz="1800" dirty="0" smtClean="0"/>
              <a:t>		Erstellen und besprechen Wirtschaftlichkeitsrechnungen</a:t>
            </a:r>
            <a:br>
              <a:rPr lang="de-DE" sz="1800" dirty="0" smtClean="0"/>
            </a:br>
            <a:r>
              <a:rPr lang="de-DE" sz="1800" dirty="0" smtClean="0"/>
              <a:t>		Entscheid Antrag an GR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März	2016	Besprechen Präsentation und Antrag an GR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August	2016	Entscheid GR, Antrag an Budget GV im Dezember 2016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1800" dirty="0" smtClean="0"/>
              <a:t>Dez	2016	Budgetantrag an GV für Bau im 2017</a:t>
            </a:r>
            <a:endParaRPr lang="de-CH" sz="18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4" y="382721"/>
            <a:ext cx="864572" cy="958415"/>
          </a:xfrm>
          <a:prstGeom prst="rect">
            <a:avLst/>
          </a:prstGeom>
        </p:spPr>
      </p:pic>
      <p:sp>
        <p:nvSpPr>
          <p:cNvPr id="4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46369" y="1496708"/>
            <a:ext cx="9144000" cy="626008"/>
          </a:xfrm>
        </p:spPr>
        <p:txBody>
          <a:bodyPr/>
          <a:lstStyle/>
          <a:p>
            <a:pPr algn="l"/>
            <a:r>
              <a:rPr lang="de-CH" sz="2800" b="1" dirty="0" smtClean="0"/>
              <a:t>Ausgangslage / Technik</a:t>
            </a:r>
          </a:p>
          <a:p>
            <a:pPr algn="l"/>
            <a:endParaRPr lang="de-CH" dirty="0"/>
          </a:p>
          <a:p>
            <a:pPr algn="l"/>
            <a:endParaRPr lang="de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53" y="399927"/>
            <a:ext cx="864572" cy="95841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61999" y="2087427"/>
            <a:ext cx="931070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N</a:t>
            </a:r>
            <a:r>
              <a:rPr lang="de-DE" dirty="0" smtClean="0"/>
              <a:t>eue Pelletheizung in der MZA (70kW) per 2010 und im Schulhaus per 2014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Durchschnittlicher Verbrauch in den letzten Jahren: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MZA Heizungsraum: 2‘400l Boiler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MZA Lüftungsraum:  1‘500l Boiler</a:t>
            </a:r>
          </a:p>
          <a:p>
            <a:pPr marL="685800" indent="-6858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Schulhaus: 400l Boiler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Fazit: Bestehende Infrastruktur ist auf neustem Stand.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CH" dirty="0"/>
          </a:p>
        </p:txBody>
      </p:sp>
      <p:graphicFrame>
        <p:nvGraphicFramePr>
          <p:cNvPr id="11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97680"/>
              </p:ext>
            </p:extLst>
          </p:nvPr>
        </p:nvGraphicFramePr>
        <p:xfrm>
          <a:off x="935474" y="3087126"/>
          <a:ext cx="8964387" cy="147525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057402"/>
                <a:gridCol w="889907"/>
                <a:gridCol w="1102178"/>
                <a:gridCol w="1641022"/>
                <a:gridCol w="3273878"/>
              </a:tblGrid>
              <a:tr h="291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Verbrauch pro Jahr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Einheit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MZA</a:t>
                      </a:r>
                      <a:endParaRPr kumimoji="0" lang="de-C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Schulhaus</a:t>
                      </a:r>
                      <a:endParaRPr kumimoji="0" lang="de-C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Verbrauch Durchschnittlicher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Haushalt</a:t>
                      </a:r>
                      <a:endParaRPr kumimoji="0" lang="de-CH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185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Heizmaterial/Pellets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CHF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9‘000.00</a:t>
                      </a: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5‘500.00</a:t>
                      </a: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178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Stromverbrauch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kWh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30‘000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11‘000</a:t>
                      </a: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  <a:tr h="161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Wasserverbrauch</a:t>
                      </a: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m3</a:t>
                      </a: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1‘100</a:t>
                      </a: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170</a:t>
                      </a: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250 - 300</a:t>
                      </a: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/>
                </a:tc>
              </a:tr>
            </a:tbl>
          </a:graphicData>
        </a:graphic>
      </p:graphicFrame>
      <p:sp>
        <p:nvSpPr>
          <p:cNvPr id="6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7378" y="1325265"/>
            <a:ext cx="9144000" cy="626008"/>
          </a:xfrm>
        </p:spPr>
        <p:txBody>
          <a:bodyPr>
            <a:normAutofit/>
          </a:bodyPr>
          <a:lstStyle/>
          <a:p>
            <a:pPr algn="l"/>
            <a:r>
              <a:rPr lang="de-CH" sz="2800" b="1" dirty="0" smtClean="0"/>
              <a:t>Wirtschaftlichkeitsberechnungen für Solarthermie</a:t>
            </a:r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CH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9" y="293791"/>
            <a:ext cx="864572" cy="95841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61994" y="1964964"/>
            <a:ext cx="9310706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Berechnungen des Ingenieurs: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Kollektoren à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2m2 = 40m2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Energieertrag: ca. 24‘800 kWh / Jahr</a:t>
            </a: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Zusätzlicher Boiler mit max.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2000l als Vorboiler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/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Daraus resultieren Einsparungen für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Solarther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mieförderung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von 11,5 Rp./kWh (Stand 2016)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 was ca. CHF 2’800.00 entspricht.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endParaRPr lang="de-CH" sz="8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Fazit für Aufwand aus 4 Offerten: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Anlage 		CHF  85’000.00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Förderbeiträge		CHF -10’000.00</a:t>
            </a:r>
            <a:br>
              <a:rPr lang="de-CH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Totalaufwand		CHF  75’000.00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ROI = 75‘000 / 2‘800 = 27 Jahre</a:t>
            </a:r>
          </a:p>
        </p:txBody>
      </p:sp>
      <p:pic>
        <p:nvPicPr>
          <p:cNvPr id="6" name="Picture 2" descr="https://cdn.daa.net/images/solarthermie/thermische-solaranlag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44" y="1981287"/>
            <a:ext cx="3922277" cy="45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7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7378" y="1325265"/>
            <a:ext cx="9144000" cy="626008"/>
          </a:xfrm>
        </p:spPr>
        <p:txBody>
          <a:bodyPr>
            <a:normAutofit/>
          </a:bodyPr>
          <a:lstStyle/>
          <a:p>
            <a:pPr algn="l"/>
            <a:r>
              <a:rPr lang="de-CH" sz="2800" b="1" dirty="0" smtClean="0"/>
              <a:t>Fazit betreffend Solarthermie</a:t>
            </a:r>
            <a:endParaRPr lang="de-DE" dirty="0" smtClean="0"/>
          </a:p>
          <a:p>
            <a:pPr algn="l"/>
            <a:endParaRPr lang="de-DE" dirty="0" smtClean="0"/>
          </a:p>
          <a:p>
            <a:pPr algn="l"/>
            <a:endParaRPr lang="de-CH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59" y="293791"/>
            <a:ext cx="864572" cy="95841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61994" y="1964964"/>
            <a:ext cx="9310706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Hervorragende Technologie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Investitionen CHF 85‘000.00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Fördergelder CHF 10‘000.00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Unterhalt ca. 3 - 5% von Investitionen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Hoher ROI mit 27 Jahren 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Für MZA zu wenig Wasserverbrauch,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deshalb Nutzbarkeit schlecht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 neue Infrastruktur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Kombinierbarkeit mit Schulhaus wird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zu aufwendig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s://cdn.daa.net/images/solarthermie/thermische-solaranlage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23" y="1899644"/>
            <a:ext cx="3922277" cy="454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1271" y="1513036"/>
            <a:ext cx="11563322" cy="626008"/>
          </a:xfrm>
        </p:spPr>
        <p:txBody>
          <a:bodyPr>
            <a:normAutofit/>
          </a:bodyPr>
          <a:lstStyle/>
          <a:p>
            <a:pPr algn="l"/>
            <a:r>
              <a:rPr lang="de-CH" sz="2800" b="1" dirty="0" smtClean="0"/>
              <a:t>PV Anlage &lt; 30 kWp auf MZA mit Einmalvergütung  (&gt; 30 kWp nur KEV/HKN)</a:t>
            </a:r>
          </a:p>
          <a:p>
            <a:pPr algn="l"/>
            <a:endParaRPr lang="de-CH" dirty="0"/>
          </a:p>
          <a:p>
            <a:pPr algn="l"/>
            <a:endParaRPr lang="de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3" y="301955"/>
            <a:ext cx="864572" cy="95841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706902" y="2111906"/>
            <a:ext cx="523669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Idee: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Verbrauch der Energie möglichst vor Ort</a:t>
            </a:r>
          </a:p>
          <a:p>
            <a:pPr>
              <a:spcAft>
                <a:spcPts val="60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Aufwand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gemäss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4 Offerten für PV Anlage zu 29,9 kWp: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	CHF 90‘000.00.</a:t>
            </a:r>
          </a:p>
          <a:p>
            <a:pPr>
              <a:spcAft>
                <a:spcPts val="60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Einmalvergütung:	CHF 15‘000.00</a:t>
            </a:r>
          </a:p>
          <a:p>
            <a:pPr>
              <a:spcAft>
                <a:spcPts val="600"/>
              </a:spcAft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Investition:	CHF 75‘000.00</a:t>
            </a:r>
          </a:p>
          <a:p>
            <a:pPr>
              <a:spcAft>
                <a:spcPts val="600"/>
              </a:spcAft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Stromproduktion: 27‘000.00 kWh</a:t>
            </a:r>
          </a:p>
          <a:p>
            <a:pPr>
              <a:spcAft>
                <a:spcPts val="600"/>
              </a:spcAft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Einsparung bei 18 </a:t>
            </a:r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/kWh = CHF 4‘860.00</a:t>
            </a:r>
            <a:b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ROI = 75‘000 / 4‘860 = 15 Jahre</a:t>
            </a:r>
          </a:p>
          <a:p>
            <a:pPr>
              <a:spcAft>
                <a:spcPts val="600"/>
              </a:spcAft>
            </a:pP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solaranlage.de/wp-content/uploads/2012/06/funktion_solaranl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9" y="2111906"/>
            <a:ext cx="3999732" cy="45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1271" y="1513036"/>
            <a:ext cx="11563322" cy="626008"/>
          </a:xfrm>
        </p:spPr>
        <p:txBody>
          <a:bodyPr>
            <a:normAutofit/>
          </a:bodyPr>
          <a:lstStyle/>
          <a:p>
            <a:pPr algn="l"/>
            <a:r>
              <a:rPr lang="de-CH" sz="2800" b="1" dirty="0" smtClean="0"/>
              <a:t>Fazit betreffend Photovoltaik</a:t>
            </a:r>
          </a:p>
          <a:p>
            <a:pPr algn="l"/>
            <a:endParaRPr lang="de-CH" dirty="0"/>
          </a:p>
          <a:p>
            <a:pPr algn="l"/>
            <a:endParaRPr lang="de-CH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3" y="301955"/>
            <a:ext cx="864572" cy="958415"/>
          </a:xfrm>
          <a:prstGeom prst="rect">
            <a:avLst/>
          </a:prstGeom>
        </p:spPr>
      </p:pic>
      <p:pic>
        <p:nvPicPr>
          <p:cNvPr id="1028" name="Picture 4" descr="http://www.solaranlage.de/wp-content/uploads/2012/06/funktion_solaranl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9" y="2111906"/>
            <a:ext cx="3999732" cy="450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706878" y="2160900"/>
            <a:ext cx="931070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Hervorragende Technologie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Investitionen CHF 90‘000.00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Fördergelder EIV CHF 15‘000.00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Unterhalt ca. 3 - 5% von Investitionen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ROI mit 15 Jahren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Intelligente Steuerung enthalten in Investition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Ohne Batteriespeicher (noch zu aufwendig) 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Kombinierbarkeit mit Schulhaus wird </a:t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ebenfalls zu aufwendig</a:t>
            </a:r>
          </a:p>
          <a:p>
            <a:pPr marL="285750" lvl="0" indent="-28575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8"/>
          <p:cNvSpPr txBox="1">
            <a:spLocks noChangeArrowheads="1"/>
          </p:cNvSpPr>
          <p:nvPr/>
        </p:nvSpPr>
        <p:spPr bwMode="auto">
          <a:xfrm>
            <a:off x="1794143" y="529677"/>
            <a:ext cx="13967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1000" dirty="0" smtClean="0">
                <a:latin typeface="Calibri" panose="020F0502020204030204" pitchFamily="34" charset="0"/>
              </a:rPr>
              <a:t>Budget-Gemeindeversammlung </a:t>
            </a:r>
            <a:r>
              <a:rPr lang="de-CH" altLang="de-DE" sz="1000" dirty="0">
                <a:latin typeface="Calibri" panose="020F0502020204030204" pitchFamily="34" charset="0"/>
              </a:rPr>
              <a:t>vom </a:t>
            </a:r>
            <a:r>
              <a:rPr lang="de-CH" altLang="de-DE" sz="1000" dirty="0" smtClean="0">
                <a:latin typeface="Calibri" panose="020F0502020204030204" pitchFamily="34" charset="0"/>
              </a:rPr>
              <a:t>07.12.2016</a:t>
            </a:r>
            <a:endParaRPr lang="de-CH" altLang="de-DE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Breitbild</PresentationFormat>
  <Paragraphs>157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Budgetgemeindeversammlung Dezember 2014</dc:title>
  <dc:creator>beat.gattlen@energiecheck-bern.ch</dc:creator>
  <cp:lastModifiedBy>Christine Niederberger</cp:lastModifiedBy>
  <cp:revision>153</cp:revision>
  <cp:lastPrinted>2016-11-22T13:24:38Z</cp:lastPrinted>
  <dcterms:created xsi:type="dcterms:W3CDTF">2014-11-27T13:35:48Z</dcterms:created>
  <dcterms:modified xsi:type="dcterms:W3CDTF">2016-11-22T13:26:11Z</dcterms:modified>
</cp:coreProperties>
</file>